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7E3F57-FB40-4677-9457-EA9CA98AFAE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396703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E3F57-FB40-4677-9457-EA9CA98AFAE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304352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E3F57-FB40-4677-9457-EA9CA98AFAE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11891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E3F57-FB40-4677-9457-EA9CA98AFAE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145958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7E3F57-FB40-4677-9457-EA9CA98AFAEE}" type="datetimeFigureOut">
              <a:rPr lang="en-US" smtClean="0"/>
              <a:t>7/10/2014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92475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7E3F57-FB40-4677-9457-EA9CA98AFAEE}" type="datetimeFigureOut">
              <a:rPr lang="en-US" smtClean="0"/>
              <a:t>7/10/2014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116655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7E3F57-FB40-4677-9457-EA9CA98AFAEE}" type="datetimeFigureOut">
              <a:rPr lang="en-US" smtClean="0"/>
              <a:t>7/10/2014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532362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7E3F57-FB40-4677-9457-EA9CA98AFAEE}" type="datetimeFigureOut">
              <a:rPr lang="en-US" smtClean="0"/>
              <a:t>7/10/2014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291058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E3F57-FB40-4677-9457-EA9CA98AFAEE}" type="datetimeFigureOut">
              <a:rPr lang="en-US" smtClean="0"/>
              <a:t>7/10/2014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4004498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E3F57-FB40-4677-9457-EA9CA98AFAEE}" type="datetimeFigureOut">
              <a:rPr lang="en-US" smtClean="0"/>
              <a:t>7/10/2014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3696778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E3F57-FB40-4677-9457-EA9CA98AFAEE}" type="datetimeFigureOut">
              <a:rPr lang="en-US" smtClean="0"/>
              <a:t>7/10/2014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60519-EE8A-40B2-B271-9E19BF20AF46}" type="slidenum">
              <a:rPr lang="en-US" smtClean="0"/>
              <a:t>‹#›</a:t>
            </a:fld>
            <a:endParaRPr lang="en-US"/>
          </a:p>
        </p:txBody>
      </p:sp>
    </p:spTree>
    <p:extLst>
      <p:ext uri="{BB962C8B-B14F-4D97-AF65-F5344CB8AC3E}">
        <p14:creationId xmlns:p14="http://schemas.microsoft.com/office/powerpoint/2010/main" val="207668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E3F57-FB40-4677-9457-EA9CA98AFAEE}" type="datetimeFigureOut">
              <a:rPr lang="en-US" smtClean="0"/>
              <a:t>7/10/2014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60519-EE8A-40B2-B271-9E19BF20AF46}" type="slidenum">
              <a:rPr lang="en-US" smtClean="0"/>
              <a:t>‹#›</a:t>
            </a:fld>
            <a:endParaRPr lang="en-US"/>
          </a:p>
        </p:txBody>
      </p:sp>
    </p:spTree>
    <p:extLst>
      <p:ext uri="{BB962C8B-B14F-4D97-AF65-F5344CB8AC3E}">
        <p14:creationId xmlns:p14="http://schemas.microsoft.com/office/powerpoint/2010/main" val="2383486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51087"/>
            <a:ext cx="8001000" cy="5078313"/>
          </a:xfrm>
          <a:prstGeom prst="rect">
            <a:avLst/>
          </a:prstGeom>
        </p:spPr>
        <p:txBody>
          <a:bodyPr wrap="square">
            <a:spAutoFit/>
          </a:bodyPr>
          <a:lstStyle/>
          <a:p>
            <a:r>
              <a:rPr lang="en-US" b="1" dirty="0">
                <a:solidFill>
                  <a:srgbClr val="FF0000"/>
                </a:solidFill>
              </a:rPr>
              <a:t>1. Set </a:t>
            </a:r>
            <a:r>
              <a:rPr lang="en-US" b="1" dirty="0" smtClean="0">
                <a:solidFill>
                  <a:srgbClr val="FF0000"/>
                </a:solidFill>
              </a:rPr>
              <a:t>FND: Personalization Region Link Enabled </a:t>
            </a:r>
            <a:r>
              <a:rPr lang="en-US" dirty="0" smtClean="0"/>
              <a:t>(FND_PERSONALIZATION_REGION_LINK_ENABLED) to Yes</a:t>
            </a:r>
          </a:p>
          <a:p>
            <a:endParaRPr lang="en-US" dirty="0" smtClean="0"/>
          </a:p>
          <a:p>
            <a:r>
              <a:rPr lang="en-US" dirty="0" smtClean="0"/>
              <a:t>Now Personalize Region links should appear above each region in a page. Each link takes the user first to the Choose Personalization Context page, then to the Page Hierarchy Personalization page with focus on the region from which you selected the Personalize Region link.</a:t>
            </a:r>
          </a:p>
          <a:p>
            <a:endParaRPr lang="en-US" dirty="0" smtClean="0"/>
          </a:p>
          <a:p>
            <a:endParaRPr lang="en-US" dirty="0" smtClean="0"/>
          </a:p>
          <a:p>
            <a:r>
              <a:rPr lang="en-US" b="1" dirty="0" smtClean="0">
                <a:solidFill>
                  <a:srgbClr val="FF0000"/>
                </a:solidFill>
              </a:rPr>
              <a:t>2. Personalize Self-service </a:t>
            </a:r>
            <a:r>
              <a:rPr lang="en-US" b="1" dirty="0" err="1" smtClean="0">
                <a:solidFill>
                  <a:srgbClr val="FF0000"/>
                </a:solidFill>
              </a:rPr>
              <a:t>Defn</a:t>
            </a:r>
            <a:r>
              <a:rPr lang="en-US" b="1" dirty="0" smtClean="0">
                <a:solidFill>
                  <a:srgbClr val="FF0000"/>
                </a:solidFill>
              </a:rPr>
              <a:t> (FND_CUSTOM_OA_DEFINTION)</a:t>
            </a:r>
          </a:p>
          <a:p>
            <a:endParaRPr lang="en-US" dirty="0" smtClean="0"/>
          </a:p>
          <a:p>
            <a:r>
              <a:rPr lang="en-US" dirty="0" smtClean="0"/>
              <a:t>You should set this profile option to Yes at the user level for an administrator. If you set this profile option to Yes, then when you log on as the Administrator, a global Personalize Page button appears on each OA Framework-based application page. When you select the global Personalize Page button on any page, the personalization user interface prompts you for the scope and administrative level at which you wish to create your </a:t>
            </a:r>
            <a:r>
              <a:rPr lang="en-US" dirty="0" err="1" smtClean="0"/>
              <a:t>personalizations</a:t>
            </a:r>
            <a:r>
              <a:rPr lang="en-US" dirty="0" smtClean="0"/>
              <a:t> before displaying the OA Personalization Framework UI.</a:t>
            </a:r>
            <a:endParaRPr lang="en-US" dirty="0"/>
          </a:p>
        </p:txBody>
      </p:sp>
      <p:sp>
        <p:nvSpPr>
          <p:cNvPr id="3" name="TextBox 2"/>
          <p:cNvSpPr txBox="1"/>
          <p:nvPr/>
        </p:nvSpPr>
        <p:spPr>
          <a:xfrm>
            <a:off x="1828800" y="762000"/>
            <a:ext cx="5768246" cy="369332"/>
          </a:xfrm>
          <a:prstGeom prst="rect">
            <a:avLst/>
          </a:prstGeom>
          <a:noFill/>
        </p:spPr>
        <p:txBody>
          <a:bodyPr wrap="none" rtlCol="0">
            <a:spAutoFit/>
          </a:bodyPr>
          <a:lstStyle/>
          <a:p>
            <a:r>
              <a:rPr lang="en-US" b="1" dirty="0" smtClean="0">
                <a:solidFill>
                  <a:srgbClr val="FF0000"/>
                </a:solidFill>
              </a:rPr>
              <a:t>Set Below profile before OA FRAME WORK Personalization</a:t>
            </a:r>
            <a:endParaRPr lang="en-US" b="1" dirty="0">
              <a:solidFill>
                <a:srgbClr val="FF0000"/>
              </a:solidFill>
            </a:endParaRPr>
          </a:p>
        </p:txBody>
      </p:sp>
    </p:spTree>
    <p:extLst>
      <p:ext uri="{BB962C8B-B14F-4D97-AF65-F5344CB8AC3E}">
        <p14:creationId xmlns:p14="http://schemas.microsoft.com/office/powerpoint/2010/main" val="423919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1252538"/>
            <a:ext cx="5448300" cy="435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057400" y="457200"/>
            <a:ext cx="4753161" cy="646331"/>
          </a:xfrm>
          <a:prstGeom prst="rect">
            <a:avLst/>
          </a:prstGeom>
          <a:noFill/>
        </p:spPr>
        <p:txBody>
          <a:bodyPr wrap="none" rtlCol="0">
            <a:spAutoFit/>
          </a:bodyPr>
          <a:lstStyle/>
          <a:p>
            <a:r>
              <a:rPr lang="en-US" dirty="0" smtClean="0"/>
              <a:t>Navigation: Purchasing Super User Responsibility</a:t>
            </a:r>
          </a:p>
          <a:p>
            <a:r>
              <a:rPr lang="en-US" dirty="0" smtClean="0"/>
              <a:t>Supply Base</a:t>
            </a:r>
            <a:r>
              <a:rPr lang="en-US" dirty="0" smtClean="0">
                <a:sym typeface="Wingdings" panose="05000000000000000000" pitchFamily="2" charset="2"/>
              </a:rPr>
              <a:t> Suppliers</a:t>
            </a:r>
            <a:endParaRPr lang="en-US" dirty="0"/>
          </a:p>
        </p:txBody>
      </p:sp>
    </p:spTree>
    <p:extLst>
      <p:ext uri="{BB962C8B-B14F-4D97-AF65-F5344CB8AC3E}">
        <p14:creationId xmlns:p14="http://schemas.microsoft.com/office/powerpoint/2010/main" val="4094642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85344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228600" y="2057400"/>
            <a:ext cx="2057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895600" y="2667000"/>
            <a:ext cx="1121013" cy="369332"/>
          </a:xfrm>
          <a:prstGeom prst="rect">
            <a:avLst/>
          </a:prstGeom>
          <a:noFill/>
          <a:ln>
            <a:solidFill>
              <a:srgbClr val="FF0000"/>
            </a:solidFill>
          </a:ln>
        </p:spPr>
        <p:txBody>
          <a:bodyPr wrap="none" rtlCol="0">
            <a:spAutoFit/>
          </a:bodyPr>
          <a:lstStyle/>
          <a:p>
            <a:r>
              <a:rPr lang="en-US" dirty="0" smtClean="0">
                <a:solidFill>
                  <a:srgbClr val="FF0000"/>
                </a:solidFill>
              </a:rPr>
              <a:t>Click Here</a:t>
            </a:r>
            <a:endParaRPr lang="en-US" dirty="0">
              <a:solidFill>
                <a:srgbClr val="FF0000"/>
              </a:solidFill>
            </a:endParaRPr>
          </a:p>
        </p:txBody>
      </p:sp>
      <p:cxnSp>
        <p:nvCxnSpPr>
          <p:cNvPr id="5" name="Straight Arrow Connector 4"/>
          <p:cNvCxnSpPr>
            <a:stCxn id="3" idx="1"/>
          </p:cNvCxnSpPr>
          <p:nvPr/>
        </p:nvCxnSpPr>
        <p:spPr>
          <a:xfrm flipH="1" flipV="1">
            <a:off x="1828800" y="2667000"/>
            <a:ext cx="1066800" cy="18466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740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95425"/>
            <a:ext cx="7924800" cy="3867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685800" y="4267200"/>
            <a:ext cx="22860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p:cNvCxnSpPr>
            <a:stCxn id="2" idx="6"/>
          </p:cNvCxnSpPr>
          <p:nvPr/>
        </p:nvCxnSpPr>
        <p:spPr>
          <a:xfrm>
            <a:off x="2971800" y="4533900"/>
            <a:ext cx="1371600" cy="1143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097093" y="4164568"/>
            <a:ext cx="1121013" cy="369332"/>
          </a:xfrm>
          <a:prstGeom prst="rect">
            <a:avLst/>
          </a:prstGeom>
          <a:noFill/>
          <a:ln>
            <a:solidFill>
              <a:srgbClr val="FF0000"/>
            </a:solidFill>
          </a:ln>
        </p:spPr>
        <p:txBody>
          <a:bodyPr wrap="none" rtlCol="0">
            <a:spAutoFit/>
          </a:bodyPr>
          <a:lstStyle/>
          <a:p>
            <a:r>
              <a:rPr lang="en-US" dirty="0" smtClean="0">
                <a:solidFill>
                  <a:srgbClr val="FF0000"/>
                </a:solidFill>
              </a:rPr>
              <a:t>Click Here</a:t>
            </a:r>
            <a:endParaRPr lang="en-US" dirty="0">
              <a:solidFill>
                <a:srgbClr val="FF0000"/>
              </a:solidFill>
            </a:endParaRPr>
          </a:p>
        </p:txBody>
      </p:sp>
      <p:sp>
        <p:nvSpPr>
          <p:cNvPr id="7" name="Oval 6"/>
          <p:cNvSpPr/>
          <p:nvPr/>
        </p:nvSpPr>
        <p:spPr>
          <a:xfrm>
            <a:off x="4049485" y="4535260"/>
            <a:ext cx="685800" cy="27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2090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50" y="1924050"/>
            <a:ext cx="7277100" cy="300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590799" y="1284905"/>
            <a:ext cx="2344809" cy="369332"/>
          </a:xfrm>
          <a:prstGeom prst="rect">
            <a:avLst/>
          </a:prstGeom>
          <a:noFill/>
          <a:ln>
            <a:solidFill>
              <a:srgbClr val="FF0000"/>
            </a:solidFill>
          </a:ln>
        </p:spPr>
        <p:txBody>
          <a:bodyPr wrap="none" rtlCol="0">
            <a:spAutoFit/>
          </a:bodyPr>
          <a:lstStyle/>
          <a:p>
            <a:r>
              <a:rPr lang="en-US" dirty="0" smtClean="0">
                <a:solidFill>
                  <a:srgbClr val="FF0000"/>
                </a:solidFill>
              </a:rPr>
              <a:t>Below screen will open</a:t>
            </a:r>
            <a:endParaRPr lang="en-US" dirty="0">
              <a:solidFill>
                <a:srgbClr val="FF0000"/>
              </a:solidFill>
            </a:endParaRPr>
          </a:p>
        </p:txBody>
      </p:sp>
      <p:sp>
        <p:nvSpPr>
          <p:cNvPr id="3" name="Oval 2"/>
          <p:cNvSpPr/>
          <p:nvPr/>
        </p:nvSpPr>
        <p:spPr>
          <a:xfrm>
            <a:off x="1524000" y="3810000"/>
            <a:ext cx="3411607"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657600" y="4000500"/>
            <a:ext cx="0" cy="12573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227191" y="5257800"/>
            <a:ext cx="3879524" cy="461665"/>
          </a:xfrm>
          <a:prstGeom prst="rect">
            <a:avLst/>
          </a:prstGeom>
          <a:noFill/>
          <a:ln>
            <a:solidFill>
              <a:srgbClr val="FF0000"/>
            </a:solidFill>
          </a:ln>
        </p:spPr>
        <p:txBody>
          <a:bodyPr wrap="none" rtlCol="0">
            <a:spAutoFit/>
          </a:bodyPr>
          <a:lstStyle/>
          <a:p>
            <a:r>
              <a:rPr lang="en-US" dirty="0" smtClean="0">
                <a:solidFill>
                  <a:srgbClr val="FF0000"/>
                </a:solidFill>
              </a:rPr>
              <a:t>This is default value change it to </a:t>
            </a:r>
            <a:r>
              <a:rPr lang="en-US" sz="2400" b="1" dirty="0" smtClean="0">
                <a:solidFill>
                  <a:srgbClr val="FF0000"/>
                </a:solidFill>
              </a:rPr>
              <a:t>False</a:t>
            </a:r>
            <a:endParaRPr lang="en-US" sz="2400" b="1" dirty="0">
              <a:solidFill>
                <a:srgbClr val="FF0000"/>
              </a:solidFill>
            </a:endParaRPr>
          </a:p>
        </p:txBody>
      </p:sp>
    </p:spTree>
    <p:extLst>
      <p:ext uri="{BB962C8B-B14F-4D97-AF65-F5344CB8AC3E}">
        <p14:creationId xmlns:p14="http://schemas.microsoft.com/office/powerpoint/2010/main" val="3303077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1509713"/>
            <a:ext cx="6972300" cy="3838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286000" y="5867400"/>
            <a:ext cx="3566554" cy="461665"/>
          </a:xfrm>
          <a:prstGeom prst="rect">
            <a:avLst/>
          </a:prstGeom>
          <a:noFill/>
          <a:ln>
            <a:solidFill>
              <a:srgbClr val="FF0000"/>
            </a:solidFill>
          </a:ln>
        </p:spPr>
        <p:txBody>
          <a:bodyPr wrap="none" rtlCol="0">
            <a:spAutoFit/>
          </a:bodyPr>
          <a:lstStyle/>
          <a:p>
            <a:r>
              <a:rPr lang="en-US" dirty="0" smtClean="0">
                <a:solidFill>
                  <a:srgbClr val="FF0000"/>
                </a:solidFill>
              </a:rPr>
              <a:t>Change value from Inherit to </a:t>
            </a:r>
            <a:r>
              <a:rPr lang="en-US" sz="2400" b="1" dirty="0" smtClean="0">
                <a:solidFill>
                  <a:srgbClr val="FF0000"/>
                </a:solidFill>
              </a:rPr>
              <a:t>False</a:t>
            </a:r>
            <a:endParaRPr lang="en-US" sz="2400" b="1" dirty="0">
              <a:solidFill>
                <a:srgbClr val="FF0000"/>
              </a:solidFill>
            </a:endParaRPr>
          </a:p>
        </p:txBody>
      </p:sp>
      <p:sp>
        <p:nvSpPr>
          <p:cNvPr id="2" name="Oval 1"/>
          <p:cNvSpPr/>
          <p:nvPr/>
        </p:nvSpPr>
        <p:spPr>
          <a:xfrm>
            <a:off x="1752600" y="4433888"/>
            <a:ext cx="3505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505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52600"/>
            <a:ext cx="8305800"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447800" y="4191000"/>
            <a:ext cx="3879524" cy="461665"/>
          </a:xfrm>
          <a:prstGeom prst="rect">
            <a:avLst/>
          </a:prstGeom>
          <a:noFill/>
          <a:ln>
            <a:solidFill>
              <a:srgbClr val="FF0000"/>
            </a:solidFill>
          </a:ln>
        </p:spPr>
        <p:txBody>
          <a:bodyPr wrap="none" rtlCol="0">
            <a:spAutoFit/>
          </a:bodyPr>
          <a:lstStyle/>
          <a:p>
            <a:r>
              <a:rPr lang="en-US" dirty="0" smtClean="0">
                <a:solidFill>
                  <a:srgbClr val="FF0000"/>
                </a:solidFill>
              </a:rPr>
              <a:t>This is default value change it to </a:t>
            </a:r>
            <a:r>
              <a:rPr lang="en-US" sz="2400" b="1" dirty="0" smtClean="0">
                <a:solidFill>
                  <a:srgbClr val="FF0000"/>
                </a:solidFill>
              </a:rPr>
              <a:t>False</a:t>
            </a:r>
            <a:endParaRPr lang="en-US" sz="2400" b="1" dirty="0">
              <a:solidFill>
                <a:srgbClr val="FF0000"/>
              </a:solidFill>
            </a:endParaRPr>
          </a:p>
        </p:txBody>
      </p:sp>
      <p:cxnSp>
        <p:nvCxnSpPr>
          <p:cNvPr id="4" name="Straight Arrow Connector 3"/>
          <p:cNvCxnSpPr/>
          <p:nvPr/>
        </p:nvCxnSpPr>
        <p:spPr>
          <a:xfrm flipH="1" flipV="1">
            <a:off x="2438400" y="3124200"/>
            <a:ext cx="949162" cy="1066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315200" y="5073134"/>
            <a:ext cx="1289712" cy="369332"/>
          </a:xfrm>
          <a:prstGeom prst="rect">
            <a:avLst/>
          </a:prstGeom>
          <a:noFill/>
          <a:ln>
            <a:solidFill>
              <a:srgbClr val="FF0000"/>
            </a:solidFill>
          </a:ln>
        </p:spPr>
        <p:txBody>
          <a:bodyPr wrap="none" rtlCol="0">
            <a:spAutoFit/>
          </a:bodyPr>
          <a:lstStyle/>
          <a:p>
            <a:r>
              <a:rPr lang="en-US" dirty="0" smtClean="0">
                <a:solidFill>
                  <a:srgbClr val="FF0000"/>
                </a:solidFill>
              </a:rPr>
              <a:t>Press APPLY</a:t>
            </a:r>
            <a:endParaRPr lang="en-US" sz="2400" b="1" dirty="0">
              <a:solidFill>
                <a:srgbClr val="FF0000"/>
              </a:solidFill>
            </a:endParaRPr>
          </a:p>
        </p:txBody>
      </p:sp>
      <p:cxnSp>
        <p:nvCxnSpPr>
          <p:cNvPr id="7" name="Straight Arrow Connector 6"/>
          <p:cNvCxnSpPr>
            <a:stCxn id="6" idx="0"/>
          </p:cNvCxnSpPr>
          <p:nvPr/>
        </p:nvCxnSpPr>
        <p:spPr>
          <a:xfrm flipV="1">
            <a:off x="7960056" y="4648200"/>
            <a:ext cx="726744" cy="42493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706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206</Words>
  <Application>Microsoft Office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Z11879</dc:creator>
  <cp:lastModifiedBy>Z11879</cp:lastModifiedBy>
  <cp:revision>6</cp:revision>
  <dcterms:created xsi:type="dcterms:W3CDTF">2014-07-10T08:16:09Z</dcterms:created>
  <dcterms:modified xsi:type="dcterms:W3CDTF">2014-07-10T08:34:31Z</dcterms:modified>
</cp:coreProperties>
</file>